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7200"/>
            </a:lvl1pPr>
            <a:lvl2pPr rtl="0">
              <a:spcBef>
                <a:spcPts val="0"/>
              </a:spcBef>
              <a:buSzPct val="100000"/>
              <a:defRPr sz="7200"/>
            </a:lvl2pPr>
            <a:lvl3pPr rtl="0">
              <a:spcBef>
                <a:spcPts val="0"/>
              </a:spcBef>
              <a:buSzPct val="100000"/>
              <a:defRPr sz="7200"/>
            </a:lvl3pPr>
            <a:lvl4pPr rtl="0">
              <a:spcBef>
                <a:spcPts val="0"/>
              </a:spcBef>
              <a:buSzPct val="100000"/>
              <a:defRPr sz="7200"/>
            </a:lvl4pPr>
            <a:lvl5pPr rtl="0">
              <a:spcBef>
                <a:spcPts val="0"/>
              </a:spcBef>
              <a:buSzPct val="100000"/>
              <a:defRPr sz="7200"/>
            </a:lvl5pPr>
            <a:lvl6pPr rtl="0">
              <a:spcBef>
                <a:spcPts val="0"/>
              </a:spcBef>
              <a:buSzPct val="100000"/>
              <a:defRPr sz="7200"/>
            </a:lvl6pPr>
            <a:lvl7pPr rtl="0">
              <a:spcBef>
                <a:spcPts val="0"/>
              </a:spcBef>
              <a:buSzPct val="100000"/>
              <a:defRPr sz="7200"/>
            </a:lvl7pPr>
            <a:lvl8pPr rtl="0">
              <a:spcBef>
                <a:spcPts val="0"/>
              </a:spcBef>
              <a:buSzPct val="100000"/>
              <a:defRPr sz="7200"/>
            </a:lvl8pPr>
            <a:lvl9pPr rtl="0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s.google.com/web/fundamentals/performance/" TargetMode="External"/><Relationship Id="rId4" Type="http://schemas.openxmlformats.org/officeDocument/2006/relationships/hyperlink" Target="https://developers.google.com/speed/pagespeed/?hl=es" TargetMode="External"/><Relationship Id="rId5" Type="http://schemas.openxmlformats.org/officeDocument/2006/relationships/hyperlink" Target="http://www.webpagetest.org/" TargetMode="External"/><Relationship Id="rId6" Type="http://schemas.openxmlformats.org/officeDocument/2006/relationships/hyperlink" Target="https://developers.google.com/speed/pagespeed/module/?hl=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webpagetest.org/" TargetMode="External"/><Relationship Id="rId4" Type="http://schemas.openxmlformats.org/officeDocument/2006/relationships/image" Target="../media/image02.png"/><Relationship Id="rId5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librosweb.es/tutorial/la-nueva-extension-opcache-de-php-55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iki.php.net/todo/php70#timetabl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linkedin.com/in/borjamaceir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 Escalabilidad de aplicaciones web</a:t>
            </a:r>
          </a:p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25" y="3685562"/>
            <a:ext cx="26574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Web performance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75" y="1405350"/>
            <a:ext cx="4219450" cy="32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Web Performance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Recursos: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https://developers.google.com/web/fundamentals/performance/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400" u="sng">
                <a:solidFill>
                  <a:schemeClr val="hlink"/>
                </a:solidFill>
                <a:hlinkClick r:id="rId4"/>
              </a:rPr>
              <a:t>https://developers.google.com/speed/pagespeed/?hl=es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400" u="sng">
                <a:solidFill>
                  <a:schemeClr val="hlink"/>
                </a:solidFill>
                <a:hlinkClick r:id="rId5"/>
              </a:rPr>
              <a:t>http://www.webpagetest.org/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400"/>
              <a:t>http://www.stevesouders.com/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Módulos pagespeed para tu servidor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400" u="sng">
                <a:solidFill>
                  <a:schemeClr val="hlink"/>
                </a:solidFill>
                <a:hlinkClick r:id="rId6"/>
              </a:rPr>
              <a:t>https://developers.google.com/speed/pagespeed/module/?hl=es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Web Peformance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Una vez optimizado tu frontend, pasamos a la parte de backend.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600" y="2354425"/>
            <a:ext cx="4568525" cy="25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Herramienta recomendada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http://www.webpagetest.org/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00" y="3262775"/>
            <a:ext cx="55626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162" y="2234050"/>
            <a:ext cx="4141675" cy="5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Caso práctico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Manuel el CEO de la compañía decide realizar una campaña agresiva de Publicidad e invierte una gran cantidad de dinero en Adwords. Esto por supuesto lo hace sin avisar a la gente de sistemas y sin saber si la aplicación está preparada para ello.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Caso práctico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27325" y="1319650"/>
            <a:ext cx="8125800" cy="75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10 minutos después de haber iniciado la campaña saltan las alarmas.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00" y="1756400"/>
            <a:ext cx="5472798" cy="32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Caso práctico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27325" y="1319650"/>
            <a:ext cx="8125800" cy="75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Tu cara después de ver lo sucedido...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700" y="2402887"/>
            <a:ext cx="28575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Necesitamos escalar....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 escalabilidad es la propiedad deseable de un sistema, que indica su habilidad para hacerse más grande sin perder calidad en los servicios ofrecidos.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¿Qué podemos hacer?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Escalabilidad Vertical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Agregar más recursos a un nodo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¿Qué podemos hacer?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1 Escalabilidad Vertical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Agregar más recursos a un nodo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"/>
              <a:t>2 Escalabilidad Horizontal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Añadir más nodos para repartir la carga.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00" y="1193650"/>
            <a:ext cx="3125124" cy="7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050" y="3537507"/>
            <a:ext cx="4221450" cy="10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4880025" y="2165075"/>
            <a:ext cx="3551099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2400"/>
              <a:t>@Corunadev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 Escalabilidad Vertical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1800"/>
              <a:t>Pros: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No es necesario hacer cambios en el código fuente.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s" sz="1800"/>
              <a:t>Contras: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No siempre se puede comprar una máquina más grande.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Cambiar una máquina por otra más grande no es inmediato, llevará algún tiempo y puede implicar cortes de servicio.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Existe un único punto de ruptura o error en la aplicación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2 Escalabilidad Horizontal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1800"/>
              <a:t>Pros: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Aprovecha mejor los recursos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Ofrece redundancia y alta disponibilidad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s" sz="1800"/>
              <a:t>Contras: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La aplicación tiene que ser independiente a donde se encuentres los recursos (EJ: manejo de las sesiones)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Configuraciones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1800"/>
              <a:t>Recursos como imágenes,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s" sz="1800"/>
              <a:t>Despliegue de código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rPr lang="es"/>
              <a:t>	Todas estas opciones implica un aumento de costes de servicio….</a:t>
            </a:r>
          </a:p>
          <a:p>
            <a:pPr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>
              <a:spcBef>
                <a:spcPts val="0"/>
              </a:spcBef>
              <a:buNone/>
            </a:pPr>
            <a:r>
              <a:rPr lang="es"/>
              <a:t>		¿No hay una opción mejor?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3 Optimizar tu Stack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2400"/>
              <a:t>Más económico de todos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2400"/>
              <a:t>Es el primer paso a escalar tu aplicación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s" sz="2400"/>
              <a:t>No tiene mucho una técnica de escalado sin haberse preocupado de esto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Demo Time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0170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Demo Time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600" y="2134312"/>
            <a:ext cx="2085974" cy="1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¿Qué es docker?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Virtualización a nivel de sistema operativo.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 sz="1800">
                <a:solidFill>
                  <a:srgbClr val="252525"/>
                </a:solidFill>
              </a:rPr>
              <a:t>Docker, a diferencia de una máquina virtual, no requiere incluir un sistema operativo independiente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52525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s" sz="1800">
                <a:solidFill>
                  <a:srgbClr val="FF0000"/>
                </a:solidFill>
              </a:rPr>
              <a:t>Nota: Usado en este demo por comodidad pero no es necesario.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Ejemplo 1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PHP 5.4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2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5.6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2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5.6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50" y="1579425"/>
            <a:ext cx="36861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Esta charla es culpa de...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887" y="1429887"/>
            <a:ext cx="3266224" cy="32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3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5.6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Ejemplo 3: Opcache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Compila PHP y previene que sea compilado en cada ejecución.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Configuración y parámetros:</a:t>
            </a:r>
          </a:p>
          <a:p>
            <a:pPr rtl="0">
              <a:spcBef>
                <a:spcPts val="0"/>
              </a:spcBef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http://librosweb.es/tutorial/la-nueva-extension-opcache-de-php-55/</a:t>
            </a:r>
          </a:p>
          <a:p>
            <a:pPr>
              <a:spcBef>
                <a:spcPts val="0"/>
              </a:spcBef>
              <a:buNone/>
            </a:pPr>
            <a:r>
              <a:rPr lang="e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3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5.6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425" y="2348350"/>
            <a:ext cx="46863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4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7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Ejemplo 4: PHP7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Nueva versión de PHP, con muchas mejoras a nivel de rendimiento.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Aún en RC 3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Se espera la versión final para noviembre 2015</a:t>
            </a:r>
          </a:p>
          <a:p>
            <a:pPr rtl="0">
              <a:spcBef>
                <a:spcPts val="0"/>
              </a:spcBef>
              <a:buNone/>
            </a:pPr>
            <a:r>
              <a:rPr lang="es">
                <a:solidFill>
                  <a:srgbClr val="FF0000"/>
                </a:solidFill>
              </a:rPr>
              <a:t>No me uses aún en producción!!!</a:t>
            </a:r>
          </a:p>
          <a:p>
            <a:pPr rtl="0">
              <a:spcBef>
                <a:spcPts val="0"/>
              </a:spcBef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https://wiki.php.net/todo/php70#timetable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4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7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675" y="2015850"/>
            <a:ext cx="47529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5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7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Varnish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5: Varnihs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¿Qué es Varnish?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Reverse proxy cache.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650" y="1655025"/>
            <a:ext cx="2815949" cy="28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Ejemplo 5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LAMP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PHP 7 + opcache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Mysql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Apache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	Varnish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75" y="1943100"/>
            <a:ext cx="23336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Ejemplo 5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Pero no todo es tan fácil….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Varnish, páginas dinámicas, páginas con usuarios logueados.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s"/>
              <a:t>Para solucionarlo usar fragmentos ESI, pero eso ya es otra historia y da para otra presentación...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¿Quienes somos?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Red social citas y chat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150k visitas diarias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13k usuarios concurrentes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Problemas de infraestructura y performance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350" y="1200157"/>
            <a:ext cx="4221450" cy="104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Una vez optimizado tu Stack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Varnish Load Balancer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Nginx as Load Balancer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HA Proxy</a:t>
            </a:r>
          </a:p>
          <a:p>
            <a:pPr>
              <a:spcBef>
                <a:spcPts val="0"/>
              </a:spcBef>
              <a:buNone/>
            </a:pPr>
            <a:r>
              <a:rPr lang="es"/>
              <a:t>Amazon ELB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Load Balancer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75" y="1200150"/>
            <a:ext cx="5081150" cy="38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¿Preguntas?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75" y="178722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¿Quién soy?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Borja Maceira Pena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@borjamaceira</a:t>
            </a:r>
          </a:p>
          <a:p>
            <a:pPr rtl="0">
              <a:spcBef>
                <a:spcPts val="0"/>
              </a:spcBef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https://es.linkedin.com/in/borjamaceira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WPO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El WPO Web Performance Optimization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Es mejorar el tiempo de carga de una web.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WPO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Se divide en: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	Optimización Backend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	Optimización Fronted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Web Performance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Optimizar el rendimiento de tu web.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Regla de oro: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s"/>
              <a:t>		1º Optimiza tu frontend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Web Performance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037" y="1176775"/>
            <a:ext cx="4995924" cy="37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